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33" d="100"/>
          <a:sy n="33" d="100"/>
        </p:scale>
        <p:origin x="-528" y="-3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2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6.png"/><Relationship Id="rId76" Type="http://schemas.openxmlformats.org/officeDocument/2006/relationships/image" Target="../media/image57.png"/><Relationship Id="rId71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png"/><Relationship Id="rId29" Type="http://schemas.openxmlformats.org/officeDocument/2006/relationships/image" Target="../media/image3.wmf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6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4.png"/><Relationship Id="rId74" Type="http://schemas.openxmlformats.org/officeDocument/2006/relationships/image" Target="../media/image55.png"/><Relationship Id="rId79" Type="http://schemas.openxmlformats.org/officeDocument/2006/relationships/image" Target="../media/image56.png"/><Relationship Id="rId5" Type="http://schemas.openxmlformats.org/officeDocument/2006/relationships/image" Target="../media/image7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5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82" Type="http://schemas.openxmlformats.org/officeDocument/2006/relationships/image" Target="../media/image60.png"/><Relationship Id="rId19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7.png"/><Relationship Id="rId73" Type="http://schemas.openxmlformats.org/officeDocument/2006/relationships/image" Target="../media/image54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6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4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77" Type="http://schemas.openxmlformats.org/officeDocument/2006/relationships/image" Target="../media/image52.png"/><Relationship Id="rId51" Type="http://schemas.openxmlformats.org/officeDocument/2006/relationships/image" Target="../media/image30.emf"/><Relationship Id="rId72" Type="http://schemas.openxmlformats.org/officeDocument/2006/relationships/image" Target="../media/image53.png"/><Relationship Id="rId80" Type="http://schemas.openxmlformats.org/officeDocument/2006/relationships/image" Target="../media/image57.tiff"/><Relationship Id="rId3" Type="http://schemas.openxmlformats.org/officeDocument/2006/relationships/image" Target="../media/image5.PNG"/><Relationship Id="rId17" Type="http://schemas.openxmlformats.org/officeDocument/2006/relationships/image" Target="../media/image9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5.png"/><Relationship Id="rId20" Type="http://schemas.openxmlformats.org/officeDocument/2006/relationships/image" Target="../media/image17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48.png"/><Relationship Id="rId75" Type="http://schemas.openxmlformats.org/officeDocument/2006/relationships/image" Target="../media/image5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827" y="7485903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15014" y="2838718"/>
            <a:ext cx="11353800" cy="3717167"/>
            <a:chOff x="328907" y="2844736"/>
            <a:chExt cx="11353800" cy="1478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400" dirty="0"/>
                    <a:t>Quantum simulation aims to study quantum many-body phenomena in a regime inaccessible to classical computations.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~30</m:t>
                      </m:r>
                    </m:oMath>
                  </a14:m>
                  <a:r>
                    <a:rPr lang="en-US" sz="2400" dirty="0"/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/>
                    <a:t> spins. The spins are </a:t>
                  </a:r>
                  <a:r>
                    <a:rPr lang="en-US" sz="2400" baseline="30000" dirty="0"/>
                    <a:t>9</a:t>
                  </a:r>
                  <a:r>
                    <a:rPr lang="en-US" sz="2400" dirty="0"/>
                    <a:t>Be</a:t>
                  </a:r>
                  <a:r>
                    <a:rPr lang="en-US" sz="2400" baseline="30000" dirty="0"/>
                    <a:t>+</a:t>
                  </a:r>
                  <a:r>
                    <a:rPr lang="en-US" sz="2400" dirty="0"/>
                    <a:t> ions confined to a two-dimensional triangular lattice in a Penning </a:t>
                  </a:r>
                  <a:r>
                    <a:rPr lang="en-US" sz="2400" dirty="0" smtClean="0"/>
                    <a:t>trap. </a:t>
                  </a:r>
                  <a:r>
                    <a:rPr lang="en-US" sz="2400" dirty="0"/>
                    <a:t>Using this system we aim to study many-body phenomena including quantum phase transitions, spin-liquids, and quench dynamics (e.g. </a:t>
                  </a:r>
                  <a:r>
                    <a:rPr lang="en-US" sz="2400" dirty="0" err="1"/>
                    <a:t>Lieb</a:t>
                  </a:r>
                  <a:r>
                    <a:rPr lang="en-US" sz="2400" dirty="0"/>
                    <a:t>-Robinson bounds). 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blipFill>
                  <a:blip r:embed="rId4"/>
                  <a:stretch>
                    <a:fillRect l="-805" t="-1822" r="-805" b="-4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0143" y="16262913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6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6691926"/>
            <a:ext cx="11524121" cy="8586358"/>
            <a:chOff x="448553" y="7597907"/>
            <a:chExt cx="11524121" cy="8586358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7597907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6132289" y="86927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×1.55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190 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6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5905500" y="9167822"/>
              <a:ext cx="3173316" cy="1254211"/>
              <a:chOff x="5896212" y="91681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/>
              <a:srcRect l="17650" t="42149" r="8664" b="39548"/>
              <a:stretch/>
            </p:blipFill>
            <p:spPr>
              <a:xfrm>
                <a:off x="5896212" y="91681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6939953" y="100837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0498422"/>
              <a:ext cx="2476736" cy="2835857"/>
              <a:chOff x="6229459" y="10771820"/>
              <a:chExt cx="2795472" cy="320080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/>
              <a:srcRect l="32735" t="26812" r="14683" b="19475"/>
              <a:stretch/>
            </p:blipFill>
            <p:spPr>
              <a:xfrm>
                <a:off x="6229459" y="10771820"/>
                <a:ext cx="2795472" cy="27723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359050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299009"/>
              <a:ext cx="2857311" cy="2862614"/>
              <a:chOff x="8755244" y="11392142"/>
              <a:chExt cx="3085523" cy="3091249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9"/>
              <a:srcRect l="12456" t="22122" r="10647" b="14076"/>
              <a:stretch/>
            </p:blipFill>
            <p:spPr>
              <a:xfrm>
                <a:off x="9112374" y="11392142"/>
                <a:ext cx="2382555" cy="2382555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01" name="Circular Arrow 100"/>
            <p:cNvSpPr/>
            <p:nvPr/>
          </p:nvSpPr>
          <p:spPr>
            <a:xfrm rot="20060067">
              <a:off x="7528064" y="10779618"/>
              <a:ext cx="2023979" cy="2593401"/>
            </a:xfrm>
            <a:prstGeom prst="circularArrow">
              <a:avLst>
                <a:gd name="adj1" fmla="val 12500"/>
                <a:gd name="adj2" fmla="val 1050370"/>
                <a:gd name="adj3" fmla="val 20457681"/>
                <a:gd name="adj4" fmla="val 1652453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2423906"/>
              <a:ext cx="645845" cy="352028"/>
              <a:chOff x="20919917" y="23917370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4409237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547"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52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53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4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951378" y="18432145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248224" y="2565430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" y="8552534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903" y="546294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3317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25776" y="23801303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64" y="3669716"/>
            <a:ext cx="4992000" cy="4169143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92019" y="15503218"/>
            <a:ext cx="3960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Depolarization of the collective spin from spin-spin interactions and decoherence</a:t>
            </a:r>
            <a:r>
              <a:rPr lang="en-US" sz="2000" dirty="0" smtClean="0"/>
              <a:t>. Coherent Ising interactions give rise to over-squeezed state (top left), while decoherence leads to shortening of Bloch vector (bottom left). </a:t>
            </a:r>
            <a:endParaRPr lang="en-US" sz="2000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230212" y="9120294"/>
            <a:ext cx="9861899" cy="6533075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5962416" y="22149269"/>
            <a:ext cx="6483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Spin variance as function of tomography angle for </a:t>
            </a:r>
            <a:r>
              <a:rPr lang="en-US" sz="2000" dirty="0"/>
              <a:t>N 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300180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blipFill>
                <a:blip r:embed="rId65"/>
                <a:stretch>
                  <a:fillRect l="-134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591302" y="25439981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9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080240" y="14631635"/>
            <a:ext cx="116431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Experimental sequence </a:t>
            </a:r>
            <a:r>
              <a:rPr lang="en-US" sz="2000" dirty="0"/>
              <a:t>for measuring </a:t>
            </a:r>
            <a:r>
              <a:rPr lang="en-US" sz="2000" dirty="0" smtClean="0"/>
              <a:t>MQC spectrum</a:t>
            </a:r>
            <a:r>
              <a:rPr lang="en-US" sz="2000" dirty="0"/>
              <a:t>. </a:t>
            </a:r>
            <a:r>
              <a:rPr lang="en-US" sz="2000" dirty="0" smtClean="0"/>
              <a:t>Bloch spheres show evolution </a:t>
            </a:r>
            <a:r>
              <a:rPr lang="en-US" sz="2000" dirty="0"/>
              <a:t>of </a:t>
            </a:r>
            <a:r>
              <a:rPr lang="en-US" sz="2000" dirty="0" smtClean="0"/>
              <a:t>state. For φ </a:t>
            </a:r>
            <a:r>
              <a:rPr lang="en-US" sz="2000" dirty="0"/>
              <a:t>= </a:t>
            </a:r>
            <a:r>
              <a:rPr lang="en-US" sz="2000" dirty="0" smtClean="0"/>
              <a:t>0 (blue</a:t>
            </a:r>
            <a:r>
              <a:rPr lang="en-US" sz="2000" dirty="0"/>
              <a:t>) </a:t>
            </a:r>
            <a:r>
              <a:rPr lang="en-US" sz="2000" dirty="0" smtClean="0"/>
              <a:t>spins </a:t>
            </a:r>
            <a:r>
              <a:rPr lang="en-US" sz="2000" dirty="0"/>
              <a:t>return to </a:t>
            </a:r>
            <a:r>
              <a:rPr lang="en-US" sz="2000" dirty="0" smtClean="0"/>
              <a:t>initial </a:t>
            </a:r>
            <a:r>
              <a:rPr lang="en-US" sz="2000" dirty="0"/>
              <a:t>state, while for φ = π/2 (green) </a:t>
            </a:r>
            <a:r>
              <a:rPr lang="en-US" sz="2000" dirty="0" smtClean="0"/>
              <a:t>overlap </a:t>
            </a:r>
            <a:r>
              <a:rPr lang="en-US" sz="2000" dirty="0"/>
              <a:t>of </a:t>
            </a:r>
            <a:r>
              <a:rPr lang="en-US" sz="2000" dirty="0" smtClean="0"/>
              <a:t>final </a:t>
            </a:r>
            <a:r>
              <a:rPr lang="en-US" sz="2000" dirty="0"/>
              <a:t>state </a:t>
            </a:r>
            <a:r>
              <a:rPr lang="en-US" sz="2000" dirty="0" smtClean="0"/>
              <a:t>with initial </a:t>
            </a:r>
            <a:r>
              <a:rPr lang="en-US" sz="2000" dirty="0"/>
              <a:t>state is </a:t>
            </a:r>
            <a:r>
              <a:rPr lang="en-US" sz="2000" dirty="0" smtClean="0"/>
              <a:t>small.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τ .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Fourier transforms </a:t>
            </a:r>
            <a:r>
              <a:rPr lang="en-US" sz="2000" dirty="0"/>
              <a:t>of the fidelity signals of </a:t>
            </a:r>
            <a:r>
              <a:rPr lang="en-US" sz="2000" dirty="0" smtClean="0"/>
              <a:t>(b</a:t>
            </a:r>
            <a:r>
              <a:rPr lang="en-US" sz="2000" dirty="0"/>
              <a:t>). The Fourier amplitudes are identical with the multiple quantum </a:t>
            </a:r>
            <a:r>
              <a:rPr lang="en-US" sz="2000" dirty="0" smtClean="0"/>
              <a:t>coherences, </a:t>
            </a:r>
            <a:r>
              <a:rPr lang="en-US" sz="2000" dirty="0"/>
              <a:t>which quantify the coherence of the state </a:t>
            </a:r>
            <a:r>
              <a:rPr lang="en-US" sz="2000" dirty="0" smtClean="0"/>
              <a:t>ρ(τ ).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034987"/>
            <a:ext cx="1182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squeezing and acquiring full counting statistics. Examine interplay between correlations / entanglement and decoherence in open quantum system.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TextBox 408"/>
              <p:cNvSpPr txBox="1"/>
              <p:nvPr/>
            </p:nvSpPr>
            <p:spPr>
              <a:xfrm>
                <a:off x="39003287" y="3641313"/>
                <a:ext cx="1127232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</a:t>
                </a:r>
                <a:r>
                  <a:rPr lang="en-US" sz="2400" dirty="0" smtClean="0"/>
                  <a:t>NMR.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Measure fidelity as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after experimental sequence below. Get coherences from Fourier components  of fidelity signal. MQC are a lower bound on quantum Fisher information, and are thus a multi-particle entanglement witness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r>
                  <a:rPr lang="en-US" sz="2400" dirty="0" smtClean="0"/>
                  <a:t> </a:t>
                </a:r>
                <a:r>
                  <a:rPr lang="en-US" sz="2400" dirty="0"/>
                  <a:t>Advertise </a:t>
                </a:r>
                <a:r>
                  <a:rPr lang="en-US" sz="2400" dirty="0" smtClean="0"/>
                  <a:t>for Martin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Arghavan: </a:t>
                </a:r>
                <a:r>
                  <a:rPr lang="en-US" sz="2400" dirty="0" err="1" smtClean="0"/>
                  <a:t>thurs</a:t>
                </a:r>
                <a:r>
                  <a:rPr lang="en-US" sz="2400" dirty="0" smtClean="0"/>
                  <a:t> 11:06, 11:18 room 554AB Session N4 </a:t>
                </a:r>
                <a:endParaRPr lang="en-US" sz="2400" dirty="0"/>
              </a:p>
            </p:txBody>
          </p:sp>
        </mc:Choice>
        <mc:Fallback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641313"/>
                <a:ext cx="11272329" cy="2677656"/>
              </a:xfrm>
              <a:prstGeom prst="rect">
                <a:avLst/>
              </a:prstGeom>
              <a:blipFill>
                <a:blip r:embed="rId70"/>
                <a:stretch>
                  <a:fillRect l="-811" t="-1818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4586187" y="23295633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Advertise his talk: </a:t>
            </a:r>
            <a:r>
              <a:rPr lang="en-US" sz="2000" dirty="0" err="1" smtClean="0"/>
              <a:t>thurs</a:t>
            </a:r>
            <a:r>
              <a:rPr lang="en-US" sz="2000" dirty="0" smtClean="0"/>
              <a:t> 11:30 554AB N4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141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</a:t>
            </a:r>
            <a:r>
              <a:rPr lang="en-US" sz="4800" b="1" dirty="0" smtClean="0"/>
              <a:t>/ </a:t>
            </a:r>
            <a:r>
              <a:rPr lang="en-US" sz="4800" b="1" dirty="0" smtClean="0"/>
              <a:t>spin-motion </a:t>
            </a:r>
            <a:r>
              <a:rPr lang="en-US" sz="4800" b="1" dirty="0" smtClean="0"/>
              <a:t>entanglement ?</a:t>
            </a:r>
            <a:endParaRPr lang="en-US" sz="4800" b="1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6" y="19686404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10389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3077" y="23290427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155198" y="17810809"/>
            <a:ext cx="732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781023" y="8015129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3892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blipFill>
                <a:blip r:embed="rId73"/>
                <a:stretch>
                  <a:fillRect l="-3202" r="-207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4" y="17366806"/>
            <a:ext cx="11092921" cy="9227337"/>
            <a:chOff x="39332498" y="16459731"/>
            <a:chExt cx="11092921" cy="922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  <a:blipFill>
                  <a:blip r:embed="rId74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8" y="16459731"/>
              <a:ext cx="7750577" cy="92273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blipFill>
                  <a:blip r:embed="rId76"/>
                  <a:stretch>
                    <a:fillRect l="-1306" t="-4310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833" y="29512629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6276385" y="28938385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186" y="28019273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5711" y="22149269"/>
            <a:ext cx="5525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>
                <a:solidFill>
                  <a:prstClr val="black"/>
                </a:solidFill>
              </a:rPr>
              <a:t>Data for </a:t>
            </a:r>
            <a:r>
              <a:rPr lang="en-US" sz="2000" dirty="0">
                <a:solidFill>
                  <a:prstClr val="black"/>
                </a:solidFill>
              </a:rPr>
              <a:t>the minimum 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 with </a:t>
            </a:r>
            <a:r>
              <a:rPr lang="en-US" sz="2000" dirty="0">
                <a:solidFill>
                  <a:prstClr val="black"/>
                </a:solidFill>
              </a:rPr>
              <a:t>predictions of the optimal squeezing and anti-squeezing (solid lines), including decoherence.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544647" y="15557149"/>
            <a:ext cx="7087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Plot: </a:t>
            </a:r>
            <a:r>
              <a:rPr lang="en-US" sz="2000" dirty="0">
                <a:solidFill>
                  <a:prstClr val="black"/>
                </a:solidFill>
              </a:rPr>
              <a:t>contrast versus interaction time for N = 21, 58, and 144 ions indicated by black circles, red squares, and blue diamonds. Solid lines are predictions including decoherence from spontaneous emission. C</a:t>
            </a:r>
            <a:r>
              <a:rPr lang="en-US" sz="2000" dirty="0" smtClean="0">
                <a:solidFill>
                  <a:prstClr val="black"/>
                </a:solidFill>
              </a:rPr>
              <a:t>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is measured in the absence of spin-spin coupling (black squares with dashed line).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831659" y="6531796"/>
            <a:ext cx="9241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function of rotation angle yields </a:t>
            </a:r>
            <a:r>
              <a:rPr lang="en-US" sz="2800" b="1" dirty="0" smtClean="0"/>
              <a:t>fidelity oscillations </a:t>
            </a:r>
            <a:r>
              <a:rPr lang="en-US" sz="2800" dirty="0" smtClean="0"/>
              <a:t>and thus multiple quantum </a:t>
            </a:r>
            <a:r>
              <a:rPr lang="en-US" sz="2800" b="1" dirty="0" smtClean="0"/>
              <a:t>coherences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298435" y="16327610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35" y="16327610"/>
                <a:ext cx="7770360" cy="954107"/>
              </a:xfrm>
              <a:prstGeom prst="rect">
                <a:avLst/>
              </a:prstGeom>
              <a:blipFill>
                <a:blip r:embed="rId82"/>
                <a:stretch>
                  <a:fillRect l="-1020" t="-5732" r="-204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11427</TotalTime>
  <Words>1108</Words>
  <Application>Microsoft Office PowerPoint</Application>
  <PresentationFormat>Custom</PresentationFormat>
  <Paragraphs>94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440</cp:revision>
  <cp:lastPrinted>2015-06-03T23:31:11Z</cp:lastPrinted>
  <dcterms:created xsi:type="dcterms:W3CDTF">2014-07-28T19:56:30Z</dcterms:created>
  <dcterms:modified xsi:type="dcterms:W3CDTF">2016-05-13T16:43:06Z</dcterms:modified>
</cp:coreProperties>
</file>